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6"/>
  </p:handoutMasterIdLst>
  <p:sldIdLst>
    <p:sldId id="256" r:id="rId2"/>
    <p:sldId id="268" r:id="rId3"/>
    <p:sldId id="269" r:id="rId4"/>
    <p:sldId id="257" r:id="rId5"/>
    <p:sldId id="258" r:id="rId6"/>
    <p:sldId id="259" r:id="rId7"/>
    <p:sldId id="260" r:id="rId8"/>
    <p:sldId id="261" r:id="rId9"/>
    <p:sldId id="262" r:id="rId10"/>
    <p:sldId id="266" r:id="rId11"/>
    <p:sldId id="267" r:id="rId12"/>
    <p:sldId id="263" r:id="rId13"/>
    <p:sldId id="26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3300"/>
    <a:srgbClr val="996600"/>
    <a:srgbClr val="FF9900"/>
    <a:srgbClr val="009900"/>
    <a:srgbClr val="7E6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5011177-DD81-4B8E-A178-B857C6269A63}" type="datetimeFigureOut">
              <a:rPr lang="en-US" smtClean="0"/>
              <a:t>3/31/2015</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7E62C2-D057-4352-B468-810C3A17488C}" type="slidenum">
              <a:rPr lang="en-IN" smtClean="0"/>
              <a:t>‹#›</a:t>
            </a:fld>
            <a:endParaRPr lang="en-I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5E43329-795A-4CCD-B3E3-49720EFE3005}" type="datetimeFigureOut">
              <a:rPr lang="en-US" smtClean="0"/>
              <a:pPr/>
              <a:t>3/31/2015</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2B8D308-1FBA-4436-9C56-FD7922AA2F0E}"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43329-795A-4CCD-B3E3-49720EFE3005}" type="datetimeFigureOut">
              <a:rPr lang="en-US" smtClean="0"/>
              <a:pPr/>
              <a:t>3/31/2015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8D308-1FBA-4436-9C56-FD7922AA2F0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5E43329-795A-4CCD-B3E3-49720EFE3005}" type="datetimeFigureOut">
              <a:rPr lang="en-US" smtClean="0"/>
              <a:pPr/>
              <a:t>3/31/2015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8D308-1FBA-4436-9C56-FD7922AA2F0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5E43329-795A-4CCD-B3E3-49720EFE3005}" type="datetimeFigureOut">
              <a:rPr lang="en-US" smtClean="0"/>
              <a:pPr/>
              <a:t>3/31/2015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2B8D308-1FBA-4436-9C56-FD7922AA2F0E}"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E43329-795A-4CCD-B3E3-49720EFE3005}" type="datetimeFigureOut">
              <a:rPr lang="en-US" smtClean="0"/>
              <a:pPr/>
              <a:t>3/31/2015</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2B8D308-1FBA-4436-9C56-FD7922AA2F0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5E43329-795A-4CCD-B3E3-49720EFE3005}" type="datetimeFigureOut">
              <a:rPr lang="en-US" smtClean="0"/>
              <a:pPr/>
              <a:t>3/31/2015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B8D308-1FBA-4436-9C56-FD7922AA2F0E}"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5E43329-795A-4CCD-B3E3-49720EFE3005}" type="datetimeFigureOut">
              <a:rPr lang="en-US" smtClean="0"/>
              <a:pPr/>
              <a:t>3/31/2015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2B8D308-1FBA-4436-9C56-FD7922AA2F0E}"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5E43329-795A-4CCD-B3E3-49720EFE3005}" type="datetimeFigureOut">
              <a:rPr lang="en-US" smtClean="0"/>
              <a:pPr/>
              <a:t>3/31/2015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2B8D308-1FBA-4436-9C56-FD7922AA2F0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E43329-795A-4CCD-B3E3-49720EFE3005}" type="datetimeFigureOut">
              <a:rPr lang="en-US" smtClean="0"/>
              <a:pPr/>
              <a:t>3/31/2015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2B8D308-1FBA-4436-9C56-FD7922AA2F0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E43329-795A-4CCD-B3E3-49720EFE3005}" type="datetimeFigureOut">
              <a:rPr lang="en-US" smtClean="0"/>
              <a:pPr/>
              <a:t>3/31/2015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2B8D308-1FBA-4436-9C56-FD7922AA2F0E}"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5E43329-795A-4CCD-B3E3-49720EFE3005}" type="datetimeFigureOut">
              <a:rPr lang="en-US" smtClean="0"/>
              <a:pPr/>
              <a:t>3/31/2015</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22B8D308-1FBA-4436-9C56-FD7922AA2F0E}"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5E43329-795A-4CCD-B3E3-49720EFE3005}" type="datetimeFigureOut">
              <a:rPr lang="en-US" smtClean="0"/>
              <a:pPr/>
              <a:t>3/31/2015</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2B8D308-1FBA-4436-9C56-FD7922AA2F0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40544" y="3286124"/>
            <a:ext cx="8062912" cy="1357322"/>
          </a:xfrm>
        </p:spPr>
        <p:txBody>
          <a:bodyPr>
            <a:normAutofit/>
          </a:bodyPr>
          <a:lstStyle/>
          <a:p>
            <a:pPr algn="ctr"/>
            <a:r>
              <a:rPr lang="en-US" sz="3200" b="1" i="1" dirty="0" smtClean="0"/>
              <a:t>Presentation on Pre-Funding </a:t>
            </a:r>
            <a:r>
              <a:rPr lang="en-US" sz="3200" b="1" i="1" dirty="0" smtClean="0"/>
              <a:t>Appraisal For Partners and New Applicant </a:t>
            </a:r>
            <a:r>
              <a:rPr lang="en-US" sz="3200" b="1" i="1" dirty="0" err="1" smtClean="0"/>
              <a:t>Organisations</a:t>
            </a:r>
            <a:endParaRPr lang="en-IN" sz="3200" b="1" i="1" dirty="0"/>
          </a:p>
        </p:txBody>
      </p:sp>
      <p:sp>
        <p:nvSpPr>
          <p:cNvPr id="2" name="Title 1"/>
          <p:cNvSpPr>
            <a:spLocks noGrp="1"/>
          </p:cNvSpPr>
          <p:nvPr>
            <p:ph type="ctrTitle"/>
          </p:nvPr>
        </p:nvSpPr>
        <p:spPr>
          <a:xfrm>
            <a:off x="285720" y="1571612"/>
            <a:ext cx="8572560" cy="1285884"/>
          </a:xfrm>
        </p:spPr>
        <p:txBody>
          <a:bodyPr>
            <a:noAutofit/>
          </a:bodyPr>
          <a:lstStyle/>
          <a:p>
            <a:pPr algn="ctr"/>
            <a:r>
              <a:rPr lang="en-US" sz="6000" b="1" i="1" dirty="0" smtClean="0"/>
              <a:t>The Hope Foundation</a:t>
            </a:r>
            <a:endParaRPr lang="en-IN" sz="6000" b="1" i="1" dirty="0"/>
          </a:p>
        </p:txBody>
      </p:sp>
      <p:pic>
        <p:nvPicPr>
          <p:cNvPr id="5" name="Picture 4" descr="logo.png"/>
          <p:cNvPicPr>
            <a:picLocks noChangeAspect="1"/>
          </p:cNvPicPr>
          <p:nvPr/>
        </p:nvPicPr>
        <p:blipFill>
          <a:blip r:embed="rId2"/>
          <a:stretch>
            <a:fillRect/>
          </a:stretch>
        </p:blipFill>
        <p:spPr>
          <a:xfrm>
            <a:off x="7358082" y="285728"/>
            <a:ext cx="1371600" cy="971550"/>
          </a:xfrm>
          <a:prstGeom prst="rect">
            <a:avLst/>
          </a:prstGeom>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2304250"/>
          </a:xfrm>
        </p:spPr>
        <p:txBody>
          <a:bodyPr/>
          <a:lstStyle/>
          <a:p>
            <a:pPr algn="ctr"/>
            <a:r>
              <a:rPr lang="en-US" b="1" i="1" dirty="0" smtClean="0"/>
              <a:t>Financial Management and compliance</a:t>
            </a:r>
            <a:endParaRPr lang="en-IN" b="1" i="1" dirty="0"/>
          </a:p>
        </p:txBody>
      </p:sp>
      <p:sp>
        <p:nvSpPr>
          <p:cNvPr id="3" name="Content Placeholder 2"/>
          <p:cNvSpPr>
            <a:spLocks noGrp="1"/>
          </p:cNvSpPr>
          <p:nvPr>
            <p:ph sz="quarter" idx="1"/>
          </p:nvPr>
        </p:nvSpPr>
        <p:spPr>
          <a:xfrm>
            <a:off x="457200" y="2928934"/>
            <a:ext cx="8229600" cy="1357322"/>
          </a:xfrm>
        </p:spPr>
        <p:txBody>
          <a:bodyPr>
            <a:normAutofit/>
          </a:bodyPr>
          <a:lstStyle/>
          <a:p>
            <a:r>
              <a:rPr lang="en-US" b="1" i="1" dirty="0" smtClean="0"/>
              <a:t>Score of the organization based on financial compliance and management</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875622"/>
          </a:xfrm>
        </p:spPr>
        <p:txBody>
          <a:bodyPr/>
          <a:lstStyle/>
          <a:p>
            <a:pPr algn="ctr"/>
            <a:r>
              <a:rPr lang="en-US" b="1" i="1" dirty="0" smtClean="0"/>
              <a:t>Parameters for assessing field reality</a:t>
            </a:r>
            <a:endParaRPr lang="en-IN" b="1" i="1" dirty="0"/>
          </a:p>
        </p:txBody>
      </p:sp>
      <p:sp>
        <p:nvSpPr>
          <p:cNvPr id="3" name="Content Placeholder 2"/>
          <p:cNvSpPr>
            <a:spLocks noGrp="1"/>
          </p:cNvSpPr>
          <p:nvPr>
            <p:ph sz="quarter" idx="1"/>
          </p:nvPr>
        </p:nvSpPr>
        <p:spPr>
          <a:xfrm>
            <a:off x="457200" y="2428868"/>
            <a:ext cx="8229600" cy="3071834"/>
          </a:xfrm>
        </p:spPr>
        <p:txBody>
          <a:bodyPr/>
          <a:lstStyle/>
          <a:p>
            <a:r>
              <a:rPr lang="en-US" b="1" i="1" dirty="0" smtClean="0"/>
              <a:t>Is the core problem relevant?</a:t>
            </a:r>
            <a:r>
              <a:rPr lang="en-IN" b="1" i="1" dirty="0" smtClean="0"/>
              <a:t> (in terms of target groups, the issues raised in the proposal)</a:t>
            </a:r>
          </a:p>
          <a:p>
            <a:r>
              <a:rPr lang="en-US" b="1" i="1" dirty="0" smtClean="0"/>
              <a:t>If the community has been consulted by the identified problem?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t>Grant and Proposal Application Dates</a:t>
            </a:r>
            <a:endParaRPr lang="en-IN" b="1" i="1" dirty="0"/>
          </a:p>
        </p:txBody>
      </p:sp>
      <p:sp>
        <p:nvSpPr>
          <p:cNvPr id="3" name="Content Placeholder 2"/>
          <p:cNvSpPr>
            <a:spLocks noGrp="1"/>
          </p:cNvSpPr>
          <p:nvPr>
            <p:ph sz="quarter" idx="1"/>
          </p:nvPr>
        </p:nvSpPr>
        <p:spPr/>
        <p:txBody>
          <a:bodyPr>
            <a:normAutofit/>
          </a:bodyPr>
          <a:lstStyle/>
          <a:p>
            <a:r>
              <a:rPr lang="en-US" b="1" i="1" dirty="0" smtClean="0"/>
              <a:t>Request for proposal online and receiving of the 1</a:t>
            </a:r>
            <a:r>
              <a:rPr lang="en-US" b="1" i="1" baseline="30000" dirty="0" smtClean="0"/>
              <a:t>st</a:t>
            </a:r>
            <a:r>
              <a:rPr lang="en-US" b="1" i="1" dirty="0" smtClean="0"/>
              <a:t> draft by THF: September 1</a:t>
            </a:r>
            <a:r>
              <a:rPr lang="en-US" b="1" i="1" baseline="30000" dirty="0" smtClean="0"/>
              <a:t>st</a:t>
            </a:r>
            <a:r>
              <a:rPr lang="en-US" b="1" i="1" dirty="0" smtClean="0"/>
              <a:t>- September 15</a:t>
            </a:r>
            <a:r>
              <a:rPr lang="en-US" b="1" i="1" baseline="30000" dirty="0" smtClean="0"/>
              <a:t>th</a:t>
            </a:r>
            <a:endParaRPr lang="en-US" b="1" i="1" dirty="0" smtClean="0"/>
          </a:p>
          <a:p>
            <a:r>
              <a:rPr lang="en-US" b="1" i="1" dirty="0" smtClean="0"/>
              <a:t>If the 1</a:t>
            </a:r>
            <a:r>
              <a:rPr lang="en-US" b="1" i="1" baseline="30000" dirty="0" smtClean="0"/>
              <a:t>st</a:t>
            </a:r>
            <a:r>
              <a:rPr lang="en-US" b="1" i="1" dirty="0" smtClean="0"/>
              <a:t> draft scores </a:t>
            </a:r>
            <a:r>
              <a:rPr lang="en-US" b="1" i="1" dirty="0" smtClean="0">
                <a:solidFill>
                  <a:srgbClr val="CC3300"/>
                </a:solidFill>
              </a:rPr>
              <a:t>41% or above</a:t>
            </a:r>
            <a:r>
              <a:rPr lang="en-US" b="1" i="1" dirty="0" smtClean="0"/>
              <a:t>, the proposal would be sent back by the THF to the applicant with feedback for required </a:t>
            </a:r>
            <a:r>
              <a:rPr lang="en-US" b="1" i="1" dirty="0" smtClean="0"/>
              <a:t>changes by </a:t>
            </a:r>
            <a:r>
              <a:rPr lang="en-US" b="1" i="1" dirty="0" smtClean="0"/>
              <a:t>September 30</a:t>
            </a:r>
            <a:r>
              <a:rPr lang="en-US" b="1" i="1" baseline="30000" dirty="0" smtClean="0"/>
              <a:t>th</a:t>
            </a:r>
            <a:endParaRPr lang="en-US" b="1" i="1" dirty="0" smtClean="0"/>
          </a:p>
          <a:p>
            <a:r>
              <a:rPr lang="en-US" b="1" i="1" dirty="0" smtClean="0"/>
              <a:t>The second draft of the proposal will reach THF with the changes by November, 15th</a:t>
            </a:r>
            <a:r>
              <a:rPr lang="en-US" b="1" i="1" dirty="0" smtClean="0"/>
              <a:t>. [</a:t>
            </a:r>
            <a:r>
              <a:rPr lang="en-US" b="1" i="1" dirty="0" smtClean="0">
                <a:solidFill>
                  <a:srgbClr val="FF3300"/>
                </a:solidFill>
              </a:rPr>
              <a:t>76% and above</a:t>
            </a:r>
            <a:r>
              <a:rPr lang="en-US" b="1" i="1" dirty="0" smtClean="0"/>
              <a:t>]</a:t>
            </a:r>
            <a:endParaRPr lang="en-IN"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85728"/>
            <a:ext cx="8229600" cy="6169080"/>
          </a:xfrm>
        </p:spPr>
        <p:txBody>
          <a:bodyPr>
            <a:normAutofit/>
          </a:bodyPr>
          <a:lstStyle/>
          <a:p>
            <a:r>
              <a:rPr lang="en-US" b="1" i="1" dirty="0" smtClean="0"/>
              <a:t>Once the second draft is </a:t>
            </a:r>
            <a:r>
              <a:rPr lang="en-US" b="1" i="1" dirty="0" smtClean="0"/>
              <a:t>reviewed – THF will send the feedback </a:t>
            </a:r>
            <a:r>
              <a:rPr lang="en-US" b="1" i="1" dirty="0" smtClean="0"/>
              <a:t>by November, </a:t>
            </a:r>
            <a:r>
              <a:rPr lang="en-US" b="1" i="1" dirty="0" smtClean="0"/>
              <a:t>21</a:t>
            </a:r>
            <a:r>
              <a:rPr lang="en-US" b="1" i="1" baseline="30000" dirty="0" smtClean="0"/>
              <a:t>st </a:t>
            </a:r>
            <a:r>
              <a:rPr lang="en-US" b="1" i="1" dirty="0" smtClean="0"/>
              <a:t> to the applicant.</a:t>
            </a:r>
            <a:endParaRPr lang="en-US" b="1" i="1" dirty="0" smtClean="0"/>
          </a:p>
          <a:p>
            <a:r>
              <a:rPr lang="en-US" b="1" i="1" dirty="0" smtClean="0"/>
              <a:t>During this period THF will conduct </a:t>
            </a:r>
            <a:r>
              <a:rPr lang="en-US" b="1" i="1" dirty="0" err="1" smtClean="0"/>
              <a:t>organisational</a:t>
            </a:r>
            <a:r>
              <a:rPr lang="en-US" b="1" i="1" dirty="0" smtClean="0"/>
              <a:t> and field assessment.</a:t>
            </a:r>
            <a:endParaRPr lang="en-US" b="1" i="1" dirty="0" smtClean="0"/>
          </a:p>
          <a:p>
            <a:r>
              <a:rPr lang="en-US" b="1" i="1" dirty="0" smtClean="0"/>
              <a:t>The final draft of the proposal from the applicant reaches THF desk by December 15</a:t>
            </a:r>
            <a:r>
              <a:rPr lang="en-US" b="1" i="1" baseline="30000" dirty="0" smtClean="0"/>
              <a:t>th</a:t>
            </a:r>
            <a:r>
              <a:rPr lang="en-US" b="1" i="1" dirty="0" smtClean="0"/>
              <a:t>. </a:t>
            </a:r>
            <a:r>
              <a:rPr lang="en-US" b="1" i="1" dirty="0" smtClean="0">
                <a:solidFill>
                  <a:srgbClr val="FF3300"/>
                </a:solidFill>
              </a:rPr>
              <a:t>[Scoring 80 – 90%]</a:t>
            </a:r>
            <a:endParaRPr lang="en-US" b="1" i="1" dirty="0" smtClean="0">
              <a:solidFill>
                <a:srgbClr val="FF3300"/>
              </a:solidFill>
            </a:endParaRPr>
          </a:p>
          <a:p>
            <a:r>
              <a:rPr lang="en-US" b="1" i="1" dirty="0" smtClean="0"/>
              <a:t>Once the </a:t>
            </a:r>
            <a:r>
              <a:rPr lang="en-US" b="1" i="1" dirty="0" smtClean="0"/>
              <a:t>third </a:t>
            </a:r>
            <a:r>
              <a:rPr lang="en-US" b="1" i="1" dirty="0" smtClean="0"/>
              <a:t>draft reaches the PSO, the proposal is fine tuned and shared with THF Ireland Office by January 1</a:t>
            </a:r>
            <a:r>
              <a:rPr lang="en-US" b="1" i="1" baseline="30000" dirty="0" smtClean="0"/>
              <a:t>st</a:t>
            </a:r>
            <a:r>
              <a:rPr lang="en-US" b="1" i="1" dirty="0" smtClean="0"/>
              <a:t>.</a:t>
            </a:r>
          </a:p>
          <a:p>
            <a:pPr>
              <a:buNone/>
            </a:pPr>
            <a:r>
              <a:rPr lang="en-IN" b="1" i="1" dirty="0" smtClean="0"/>
              <a:t>    </a:t>
            </a:r>
            <a:endParaRPr lang="en-IN" b="1" i="1" dirty="0" smtClean="0"/>
          </a:p>
          <a:p>
            <a:pPr>
              <a:buNone/>
            </a:pPr>
            <a:r>
              <a:rPr lang="en-IN" b="1" i="1" dirty="0" smtClean="0"/>
              <a:t>	</a:t>
            </a:r>
            <a:r>
              <a:rPr lang="en-IN" b="1" i="1" dirty="0" smtClean="0"/>
              <a:t>An </a:t>
            </a:r>
            <a:r>
              <a:rPr lang="en-IN" b="1" i="1" dirty="0" smtClean="0"/>
              <a:t>organization needs to qualify on each aspect mentioned above to be able to qualify for funding.</a:t>
            </a:r>
            <a:endParaRPr lang="en-IN"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00174"/>
            <a:ext cx="8229600" cy="3000396"/>
          </a:xfrm>
        </p:spPr>
        <p:txBody>
          <a:bodyPr/>
          <a:lstStyle/>
          <a:p>
            <a:pPr algn="ctr"/>
            <a:r>
              <a:rPr lang="en-US" b="1" i="1" dirty="0" smtClean="0"/>
              <a:t>Thank You!!</a:t>
            </a:r>
            <a:endParaRPr lang="en-IN"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4638"/>
            <a:ext cx="8258204" cy="1143000"/>
          </a:xfrm>
        </p:spPr>
        <p:txBody>
          <a:bodyPr>
            <a:normAutofit fontScale="90000"/>
          </a:bodyPr>
          <a:lstStyle/>
          <a:p>
            <a:r>
              <a:rPr lang="en-US" b="1" i="1" dirty="0" smtClean="0">
                <a:solidFill>
                  <a:schemeClr val="accent1"/>
                </a:solidFill>
              </a:rPr>
              <a:t>The Hope Foundation and Results Based Management</a:t>
            </a:r>
            <a:endParaRPr lang="en-IN" b="1" i="1" dirty="0">
              <a:solidFill>
                <a:schemeClr val="accent1"/>
              </a:solidFill>
            </a:endParaRPr>
          </a:p>
        </p:txBody>
      </p:sp>
      <p:sp>
        <p:nvSpPr>
          <p:cNvPr id="3" name="Content Placeholder 2"/>
          <p:cNvSpPr>
            <a:spLocks noGrp="1"/>
          </p:cNvSpPr>
          <p:nvPr>
            <p:ph sz="quarter" idx="1"/>
          </p:nvPr>
        </p:nvSpPr>
        <p:spPr>
          <a:xfrm>
            <a:off x="357158" y="1447800"/>
            <a:ext cx="8329642" cy="4572000"/>
          </a:xfrm>
        </p:spPr>
        <p:txBody>
          <a:bodyPr>
            <a:noAutofit/>
          </a:bodyPr>
          <a:lstStyle/>
          <a:p>
            <a:r>
              <a:rPr lang="en-US" sz="2800" b="1" i="1" dirty="0" smtClean="0"/>
              <a:t>THF has partnered with ASK to develop result based management approach in the organization.</a:t>
            </a:r>
          </a:p>
          <a:p>
            <a:r>
              <a:rPr lang="en-US" sz="2800" b="1" i="1" dirty="0" smtClean="0"/>
              <a:t>RBM is a means to improve management effectiveness and accountability by involving key stakeholders in defining realistic results, assessing risks, monitoring progress toward the achievement of expected results, integrating lessons learned into management decisions and reporting on performance</a:t>
            </a:r>
            <a:r>
              <a:rPr lang="en-US" sz="2800" b="1" i="1" dirty="0" smtClean="0"/>
              <a:t>.</a:t>
            </a:r>
          </a:p>
          <a:p>
            <a:r>
              <a:rPr lang="en-US" sz="2800" b="1" i="1" dirty="0" smtClean="0"/>
              <a:t>During this course, THF along with HKF has developed specific ways of developing international standard proposals based on situational analysis</a:t>
            </a:r>
            <a:r>
              <a:rPr lang="en-US" sz="2800" b="1" i="1" dirty="0" smtClean="0"/>
              <a:t>.</a:t>
            </a:r>
            <a:endParaRPr lang="en-US" sz="2800" b="1" i="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42918"/>
            <a:ext cx="8229600" cy="5357850"/>
          </a:xfrm>
        </p:spPr>
        <p:txBody>
          <a:bodyPr>
            <a:normAutofit/>
          </a:bodyPr>
          <a:lstStyle/>
          <a:p>
            <a:r>
              <a:rPr lang="en-US" sz="2800" b="1" i="1" dirty="0" smtClean="0"/>
              <a:t>The </a:t>
            </a:r>
            <a:r>
              <a:rPr lang="en-US" sz="2800" b="1" i="1" dirty="0" smtClean="0"/>
              <a:t>proposals were developed with the help of Logical Framework Approach (a tool for RBM) that focused on specific, measurable, attainable, relevant and time bound results.</a:t>
            </a:r>
          </a:p>
          <a:p>
            <a:r>
              <a:rPr lang="en-US" sz="2800" b="1" i="1" dirty="0" smtClean="0"/>
              <a:t>As a funding organization, THF has decided to base the screening of the future partners/proposals for funding.</a:t>
            </a:r>
          </a:p>
          <a:p>
            <a:endParaRPr lang="en-US" dirty="0" smtClean="0"/>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Pre- Funding Appraisal?</a:t>
            </a:r>
            <a:endParaRPr lang="en-IN" b="1" i="1" dirty="0"/>
          </a:p>
        </p:txBody>
      </p:sp>
      <p:sp>
        <p:nvSpPr>
          <p:cNvPr id="3" name="Content Placeholder 2"/>
          <p:cNvSpPr>
            <a:spLocks noGrp="1"/>
          </p:cNvSpPr>
          <p:nvPr>
            <p:ph sz="quarter" idx="1"/>
          </p:nvPr>
        </p:nvSpPr>
        <p:spPr/>
        <p:txBody>
          <a:bodyPr>
            <a:noAutofit/>
          </a:bodyPr>
          <a:lstStyle/>
          <a:p>
            <a:r>
              <a:rPr lang="en-US" sz="3200" i="1" dirty="0" smtClean="0"/>
              <a:t>Matching international donor agency standards</a:t>
            </a:r>
            <a:r>
              <a:rPr lang="en-US" sz="3200" b="1" i="1" dirty="0" smtClean="0"/>
              <a:t>, </a:t>
            </a:r>
            <a:r>
              <a:rPr lang="en-US" sz="3200" b="1" i="1" dirty="0" smtClean="0">
                <a:solidFill>
                  <a:srgbClr val="002060"/>
                </a:solidFill>
              </a:rPr>
              <a:t>THF has adopted pre-funding appraisal as a key method to quality screen proposals and fund new projects.</a:t>
            </a:r>
          </a:p>
          <a:p>
            <a:r>
              <a:rPr lang="en-US" sz="3200" b="1" i="1" dirty="0" smtClean="0">
                <a:solidFill>
                  <a:srgbClr val="002060"/>
                </a:solidFill>
              </a:rPr>
              <a:t>Developing pre-funding appraisal is a part of adopting result based management </a:t>
            </a:r>
            <a:r>
              <a:rPr lang="en-US" sz="3200" i="1" dirty="0" smtClean="0"/>
              <a:t>by THF.</a:t>
            </a:r>
          </a:p>
          <a:p>
            <a:r>
              <a:rPr lang="en-US" sz="3200" i="1" dirty="0" smtClean="0"/>
              <a:t>Adopting pre-funding appraisal </a:t>
            </a:r>
            <a:r>
              <a:rPr lang="en-US" sz="3200" i="1" dirty="0" smtClean="0"/>
              <a:t>will </a:t>
            </a:r>
            <a:r>
              <a:rPr lang="en-US" sz="3200" b="1" i="1" dirty="0" smtClean="0">
                <a:solidFill>
                  <a:srgbClr val="002060"/>
                </a:solidFill>
              </a:rPr>
              <a:t>build the capacity of the existing partners in submitting international quality proposals.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i="1" dirty="0" smtClean="0"/>
              <a:t>When and how pre-funding appraisal protocols were developed?</a:t>
            </a:r>
            <a:endParaRPr lang="en-IN" sz="3200" b="1" i="1" dirty="0"/>
          </a:p>
        </p:txBody>
      </p:sp>
      <p:sp>
        <p:nvSpPr>
          <p:cNvPr id="3" name="Content Placeholder 2"/>
          <p:cNvSpPr>
            <a:spLocks noGrp="1"/>
          </p:cNvSpPr>
          <p:nvPr>
            <p:ph sz="quarter" idx="1"/>
          </p:nvPr>
        </p:nvSpPr>
        <p:spPr/>
        <p:txBody>
          <a:bodyPr/>
          <a:lstStyle/>
          <a:p>
            <a:r>
              <a:rPr lang="en-US" b="1" i="1" dirty="0" smtClean="0"/>
              <a:t>With handholding support from ASK (Association for Knowhow- Delhi), the pre-funding appraisal formats and protocols were developed during February 10</a:t>
            </a:r>
            <a:r>
              <a:rPr lang="en-US" b="1" i="1" baseline="30000" dirty="0" smtClean="0"/>
              <a:t>th</a:t>
            </a:r>
            <a:r>
              <a:rPr lang="en-US" b="1" i="1" dirty="0" smtClean="0"/>
              <a:t> to February 13</a:t>
            </a:r>
            <a:r>
              <a:rPr lang="en-US" b="1" i="1" baseline="30000" dirty="0" smtClean="0"/>
              <a:t>th</a:t>
            </a:r>
            <a:r>
              <a:rPr lang="en-US" b="1" i="1" dirty="0" smtClean="0"/>
              <a:t>, 2015.</a:t>
            </a:r>
          </a:p>
          <a:p>
            <a:r>
              <a:rPr lang="en-US" b="1" i="1" dirty="0" smtClean="0"/>
              <a:t>The session involved developing the procedure of how to conduct the pre-funding appraisals both at the organizational level and field level.</a:t>
            </a:r>
            <a:endParaRPr lang="en-IN" b="1"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smtClean="0"/>
              <a:t>Protocols and Parameters developed for PFA</a:t>
            </a:r>
            <a:endParaRPr lang="en-IN" b="1" i="1" dirty="0"/>
          </a:p>
        </p:txBody>
      </p:sp>
      <p:sp>
        <p:nvSpPr>
          <p:cNvPr id="3" name="Content Placeholder 2"/>
          <p:cNvSpPr>
            <a:spLocks noGrp="1"/>
          </p:cNvSpPr>
          <p:nvPr>
            <p:ph sz="quarter" idx="1"/>
          </p:nvPr>
        </p:nvSpPr>
        <p:spPr>
          <a:xfrm>
            <a:off x="357158" y="1447800"/>
            <a:ext cx="8329642" cy="4572000"/>
          </a:xfrm>
        </p:spPr>
        <p:txBody>
          <a:bodyPr>
            <a:normAutofit/>
          </a:bodyPr>
          <a:lstStyle/>
          <a:p>
            <a:r>
              <a:rPr lang="en-US" b="1" i="1" dirty="0" smtClean="0"/>
              <a:t>The proposal would first be assessed and reviewed by the Programme Support Officers </a:t>
            </a:r>
            <a:r>
              <a:rPr lang="en-US" b="1" i="1" dirty="0" smtClean="0"/>
              <a:t>based </a:t>
            </a:r>
            <a:r>
              <a:rPr lang="en-US" b="1" i="1" dirty="0" smtClean="0"/>
              <a:t>on certain </a:t>
            </a:r>
            <a:r>
              <a:rPr lang="en-US" b="1" i="1" dirty="0" smtClean="0"/>
              <a:t>parameters developed by THF Ireland and India Office.</a:t>
            </a:r>
            <a:endParaRPr lang="en-US" b="1" i="1" dirty="0" smtClean="0"/>
          </a:p>
          <a:p>
            <a:r>
              <a:rPr lang="en-US" sz="3200" b="1" i="1" dirty="0" smtClean="0">
                <a:solidFill>
                  <a:srgbClr val="FF0000"/>
                </a:solidFill>
              </a:rPr>
              <a:t>A proposal which scores 40% marks or less will be considered a poor proposal</a:t>
            </a:r>
            <a:r>
              <a:rPr lang="en-US" sz="3200" b="1" i="1" dirty="0" smtClean="0">
                <a:solidFill>
                  <a:srgbClr val="FF0000"/>
                </a:solidFill>
              </a:rPr>
              <a:t>. </a:t>
            </a:r>
            <a:endParaRPr lang="en-US" sz="3200" b="1" i="1" dirty="0" smtClean="0">
              <a:solidFill>
                <a:srgbClr val="FF0000"/>
              </a:solidFill>
            </a:endParaRPr>
          </a:p>
          <a:p>
            <a:r>
              <a:rPr lang="en-US" sz="3200" b="1" i="1" dirty="0" smtClean="0">
                <a:solidFill>
                  <a:srgbClr val="7E6000"/>
                </a:solidFill>
              </a:rPr>
              <a:t>Scores between 41-75% would be considered an average quality proposal.</a:t>
            </a:r>
          </a:p>
          <a:p>
            <a:r>
              <a:rPr lang="en-US" sz="3200" b="1" i="1" dirty="0" smtClean="0">
                <a:solidFill>
                  <a:srgbClr val="009900"/>
                </a:solidFill>
              </a:rPr>
              <a:t>Score of 76% or above will be considered a good quality proposal and can </a:t>
            </a:r>
            <a:r>
              <a:rPr lang="en-US" sz="3200" b="1" i="1" dirty="0" smtClean="0">
                <a:solidFill>
                  <a:srgbClr val="009900"/>
                </a:solidFill>
              </a:rPr>
              <a:t>only be </a:t>
            </a:r>
            <a:r>
              <a:rPr lang="en-US" sz="3200" b="1" i="1" dirty="0" smtClean="0">
                <a:solidFill>
                  <a:srgbClr val="009900"/>
                </a:solidFill>
              </a:rPr>
              <a:t>funded.</a:t>
            </a:r>
            <a:endParaRPr lang="en-IN" sz="3200" b="1" i="1" dirty="0">
              <a:solidFill>
                <a:srgbClr val="0099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b="1" i="1" dirty="0" smtClean="0">
                <a:solidFill>
                  <a:srgbClr val="FF3300"/>
                </a:solidFill>
              </a:rPr>
              <a:t>Broad Parameters </a:t>
            </a:r>
            <a:r>
              <a:rPr lang="en-US" b="1" i="1" dirty="0" smtClean="0">
                <a:solidFill>
                  <a:srgbClr val="FF3300"/>
                </a:solidFill>
              </a:rPr>
              <a:t>for assessing Proposals</a:t>
            </a:r>
            <a:endParaRPr lang="en-IN" b="1" i="1" dirty="0">
              <a:solidFill>
                <a:srgbClr val="FF3300"/>
              </a:solidFill>
            </a:endParaRPr>
          </a:p>
        </p:txBody>
      </p:sp>
      <p:sp>
        <p:nvSpPr>
          <p:cNvPr id="3" name="Content Placeholder 2"/>
          <p:cNvSpPr>
            <a:spLocks noGrp="1"/>
          </p:cNvSpPr>
          <p:nvPr>
            <p:ph sz="quarter" idx="1"/>
          </p:nvPr>
        </p:nvSpPr>
        <p:spPr>
          <a:xfrm>
            <a:off x="285720" y="1447800"/>
            <a:ext cx="8643998" cy="4910158"/>
          </a:xfrm>
        </p:spPr>
        <p:txBody>
          <a:bodyPr>
            <a:normAutofit fontScale="92500" lnSpcReduction="10000"/>
          </a:bodyPr>
          <a:lstStyle/>
          <a:p>
            <a:pPr>
              <a:buNone/>
            </a:pPr>
            <a:r>
              <a:rPr lang="en-US" i="1" dirty="0" smtClean="0"/>
              <a:t>	The </a:t>
            </a:r>
            <a:r>
              <a:rPr lang="en-US" i="1" dirty="0" smtClean="0"/>
              <a:t>quality of the proposal and organization will be assessed based on certain broad parameters like </a:t>
            </a:r>
            <a:r>
              <a:rPr lang="en-US" i="1" dirty="0" smtClean="0"/>
              <a:t>–</a:t>
            </a:r>
          </a:p>
          <a:p>
            <a:pPr>
              <a:buNone/>
            </a:pPr>
            <a:endParaRPr lang="en-US" i="1" dirty="0" smtClean="0"/>
          </a:p>
          <a:p>
            <a:r>
              <a:rPr lang="en-IN" sz="3200" b="1" i="1" dirty="0" smtClean="0"/>
              <a:t>Aspects of Legal Compliance (Mandatory) of the organization.</a:t>
            </a:r>
          </a:p>
          <a:p>
            <a:r>
              <a:rPr lang="en-US" sz="3200" b="1" i="1" dirty="0" smtClean="0"/>
              <a:t>Situation Assessment information shared in the proposal.</a:t>
            </a:r>
          </a:p>
          <a:p>
            <a:r>
              <a:rPr lang="en-US" sz="3200" b="1" i="1" dirty="0" smtClean="0"/>
              <a:t>Problem analysis discussed.</a:t>
            </a:r>
          </a:p>
          <a:p>
            <a:r>
              <a:rPr lang="en-US" sz="3200" b="1" i="1" dirty="0" smtClean="0"/>
              <a:t>Results and indicators mentioned.</a:t>
            </a:r>
          </a:p>
          <a:p>
            <a:r>
              <a:rPr lang="en-US" sz="3200" b="1" i="1" dirty="0" smtClean="0"/>
              <a:t>Activities to achieve results.</a:t>
            </a:r>
          </a:p>
          <a:p>
            <a:r>
              <a:rPr lang="en-US" sz="3200" b="1" i="1" dirty="0" smtClean="0"/>
              <a:t>Strategies to be adopted.</a:t>
            </a:r>
          </a:p>
          <a:p>
            <a:pPr>
              <a:buNone/>
            </a:pP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14356"/>
            <a:ext cx="8229600" cy="5740452"/>
          </a:xfrm>
        </p:spPr>
        <p:txBody>
          <a:bodyPr>
            <a:normAutofit fontScale="92500" lnSpcReduction="10000"/>
          </a:bodyPr>
          <a:lstStyle/>
          <a:p>
            <a:r>
              <a:rPr lang="en-US" sz="3000" b="1" i="1" dirty="0" smtClean="0"/>
              <a:t>Budget </a:t>
            </a:r>
            <a:r>
              <a:rPr lang="en-US" sz="3000" b="1" i="1" dirty="0" smtClean="0"/>
              <a:t>Requested </a:t>
            </a:r>
            <a:r>
              <a:rPr lang="en-US" sz="3000" b="1" i="1" dirty="0" smtClean="0"/>
              <a:t>for the </a:t>
            </a:r>
            <a:r>
              <a:rPr lang="en-US" sz="3000" b="1" i="1" dirty="0" smtClean="0"/>
              <a:t>Project highlighting organization's contribution towards the total project budget.</a:t>
            </a:r>
            <a:endParaRPr lang="en-US" sz="3000" b="1" i="1" dirty="0" smtClean="0"/>
          </a:p>
          <a:p>
            <a:r>
              <a:rPr lang="en-US" sz="3000" b="1" i="1" dirty="0" smtClean="0"/>
              <a:t>Logical Framework Matrix attached with the proposal.</a:t>
            </a:r>
          </a:p>
          <a:p>
            <a:r>
              <a:rPr lang="en-US" sz="3000" b="1" i="1" dirty="0" smtClean="0"/>
              <a:t>Risk analysis made in the proposal.</a:t>
            </a:r>
          </a:p>
          <a:p>
            <a:r>
              <a:rPr lang="en-US" sz="3000" b="1" i="1" dirty="0" smtClean="0"/>
              <a:t>Sustainability strategies mentioned in terms of finance and programme.</a:t>
            </a:r>
          </a:p>
          <a:p>
            <a:pPr>
              <a:buNone/>
            </a:pPr>
            <a:endParaRPr lang="en-US" b="1" i="1" dirty="0" smtClean="0"/>
          </a:p>
          <a:p>
            <a:pPr>
              <a:buNone/>
            </a:pPr>
            <a:r>
              <a:rPr lang="en-US" b="1" i="1" dirty="0" smtClean="0"/>
              <a:t>	</a:t>
            </a:r>
            <a:r>
              <a:rPr lang="en-US" dirty="0" smtClean="0"/>
              <a:t>Proposal scoring </a:t>
            </a:r>
            <a:r>
              <a:rPr lang="en-US" b="1" dirty="0" smtClean="0"/>
              <a:t>less than 41% </a:t>
            </a:r>
            <a:r>
              <a:rPr lang="en-US" dirty="0" smtClean="0"/>
              <a:t>will be requested to apply in </a:t>
            </a:r>
            <a:r>
              <a:rPr lang="en-US" b="1" dirty="0" smtClean="0"/>
              <a:t>next grant cycle</a:t>
            </a:r>
            <a:r>
              <a:rPr lang="en-US" dirty="0" smtClean="0"/>
              <a:t>.</a:t>
            </a:r>
            <a:endParaRPr lang="en-US" dirty="0" smtClean="0"/>
          </a:p>
          <a:p>
            <a:pPr>
              <a:buNone/>
            </a:pPr>
            <a:r>
              <a:rPr lang="en-IN" b="1" dirty="0" smtClean="0"/>
              <a:t>   </a:t>
            </a:r>
            <a:r>
              <a:rPr lang="en-IN" dirty="0" smtClean="0"/>
              <a:t>Proposal scoring</a:t>
            </a:r>
            <a:r>
              <a:rPr lang="en-IN" b="1" dirty="0" smtClean="0"/>
              <a:t> 41% </a:t>
            </a:r>
            <a:r>
              <a:rPr lang="en-IN" b="1" dirty="0" smtClean="0"/>
              <a:t>and </a:t>
            </a:r>
            <a:r>
              <a:rPr lang="en-IN" b="1" dirty="0" smtClean="0"/>
              <a:t>above </a:t>
            </a:r>
            <a:r>
              <a:rPr lang="en-IN" dirty="0" smtClean="0"/>
              <a:t>will </a:t>
            </a:r>
            <a:r>
              <a:rPr lang="en-IN" dirty="0" smtClean="0"/>
              <a:t>be </a:t>
            </a:r>
            <a:r>
              <a:rPr lang="en-IN" b="1" dirty="0" smtClean="0"/>
              <a:t>accepted and sent back with</a:t>
            </a:r>
            <a:r>
              <a:rPr lang="en-IN" b="1" dirty="0" smtClean="0"/>
              <a:t> </a:t>
            </a:r>
            <a:r>
              <a:rPr lang="en-IN" b="1" dirty="0" smtClean="0"/>
              <a:t>feedback for quality </a:t>
            </a:r>
            <a:r>
              <a:rPr lang="en-IN" b="1" dirty="0" smtClean="0"/>
              <a:t>improvement. </a:t>
            </a:r>
          </a:p>
          <a:p>
            <a:pPr>
              <a:buNone/>
            </a:pPr>
            <a:r>
              <a:rPr lang="en-IN" b="1" dirty="0" smtClean="0"/>
              <a:t>	</a:t>
            </a:r>
            <a:r>
              <a:rPr lang="en-IN" dirty="0" smtClean="0"/>
              <a:t>Proposal scoring </a:t>
            </a:r>
            <a:r>
              <a:rPr lang="en-IN" b="1" dirty="0" smtClean="0"/>
              <a:t>76% and above </a:t>
            </a:r>
            <a:r>
              <a:rPr lang="en-IN" dirty="0" smtClean="0"/>
              <a:t>: </a:t>
            </a:r>
            <a:r>
              <a:rPr lang="en-IN" b="1" dirty="0" smtClean="0"/>
              <a:t>Organisational and field  assessment </a:t>
            </a:r>
            <a:r>
              <a:rPr lang="en-IN" dirty="0" smtClean="0"/>
              <a:t>will commence.</a:t>
            </a:r>
            <a:endParaRPr lang="en-I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875490"/>
          </a:xfrm>
        </p:spPr>
        <p:txBody>
          <a:bodyPr>
            <a:normAutofit fontScale="90000"/>
          </a:bodyPr>
          <a:lstStyle/>
          <a:p>
            <a:pPr algn="ctr"/>
            <a:r>
              <a:rPr lang="en-US" b="1" i="1" dirty="0" smtClean="0"/>
              <a:t>Parameters for assessing Organization</a:t>
            </a:r>
            <a:endParaRPr lang="en-IN" b="1" i="1" dirty="0"/>
          </a:p>
        </p:txBody>
      </p:sp>
      <p:sp>
        <p:nvSpPr>
          <p:cNvPr id="3" name="Content Placeholder 2"/>
          <p:cNvSpPr>
            <a:spLocks noGrp="1"/>
          </p:cNvSpPr>
          <p:nvPr>
            <p:ph sz="quarter" idx="1"/>
          </p:nvPr>
        </p:nvSpPr>
        <p:spPr>
          <a:xfrm>
            <a:off x="457200" y="1428736"/>
            <a:ext cx="8229600" cy="5026072"/>
          </a:xfrm>
        </p:spPr>
        <p:txBody>
          <a:bodyPr>
            <a:normAutofit/>
          </a:bodyPr>
          <a:lstStyle/>
          <a:p>
            <a:r>
              <a:rPr lang="en-IN" b="1" i="1" dirty="0" smtClean="0"/>
              <a:t>History – experience of the organization ( Geography and sector wise)</a:t>
            </a:r>
          </a:p>
          <a:p>
            <a:r>
              <a:rPr lang="en-IN" b="1" i="1" dirty="0" smtClean="0"/>
              <a:t>Quality of Human Resource (Programmes and Finance)</a:t>
            </a:r>
          </a:p>
          <a:p>
            <a:r>
              <a:rPr lang="en-IN" b="1" i="1" dirty="0" smtClean="0"/>
              <a:t>Organizational Policies </a:t>
            </a:r>
          </a:p>
          <a:p>
            <a:r>
              <a:rPr lang="en-IN" b="1" i="1" dirty="0" smtClean="0"/>
              <a:t>Organization structure</a:t>
            </a:r>
          </a:p>
          <a:p>
            <a:r>
              <a:rPr lang="en-IN" b="1" i="1" dirty="0" smtClean="0"/>
              <a:t>Program Management</a:t>
            </a:r>
          </a:p>
          <a:p>
            <a:r>
              <a:rPr lang="en-IN" b="1" i="1" dirty="0" smtClean="0"/>
              <a:t>Sources of existing / previous funding</a:t>
            </a:r>
          </a:p>
          <a:p>
            <a:r>
              <a:rPr lang="en-IN" b="1" i="1" dirty="0" smtClean="0"/>
              <a:t>Structure for good governance and good practices at institutional level</a:t>
            </a:r>
          </a:p>
          <a:p>
            <a:pPr>
              <a:buNone/>
            </a:pPr>
            <a:r>
              <a:rPr lang="en-IN" b="1" i="1" dirty="0" smtClean="0">
                <a:solidFill>
                  <a:srgbClr val="FF3300"/>
                </a:solidFill>
              </a:rPr>
              <a:t>   </a:t>
            </a:r>
            <a:r>
              <a:rPr lang="en-IN" b="1" i="1" dirty="0" smtClean="0">
                <a:solidFill>
                  <a:srgbClr val="FF3300"/>
                </a:solidFill>
              </a:rPr>
              <a:t>	An </a:t>
            </a:r>
            <a:r>
              <a:rPr lang="en-IN" b="1" i="1" dirty="0" smtClean="0">
                <a:solidFill>
                  <a:srgbClr val="FF3300"/>
                </a:solidFill>
              </a:rPr>
              <a:t>organization need to score 75 % and above to be able to qualify for funding</a:t>
            </a:r>
            <a:endParaRPr lang="en-IN" b="1" i="1" dirty="0">
              <a:solidFill>
                <a:srgbClr val="FF33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473</TotalTime>
  <Words>644</Words>
  <Application>Microsoft Office PowerPoint</Application>
  <PresentationFormat>On-screen Show (4:3)</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The Hope Foundation</vt:lpstr>
      <vt:lpstr>The Hope Foundation and Results Based Management</vt:lpstr>
      <vt:lpstr>Slide 3</vt:lpstr>
      <vt:lpstr>Why Pre- Funding Appraisal?</vt:lpstr>
      <vt:lpstr>When and how pre-funding appraisal protocols were developed?</vt:lpstr>
      <vt:lpstr>Protocols and Parameters developed for PFA</vt:lpstr>
      <vt:lpstr>Broad Parameters for assessing Proposals</vt:lpstr>
      <vt:lpstr>Slide 8</vt:lpstr>
      <vt:lpstr>Parameters for assessing Organization</vt:lpstr>
      <vt:lpstr>Financial Management and compliance</vt:lpstr>
      <vt:lpstr>Parameters for assessing field reality</vt:lpstr>
      <vt:lpstr>Grant and Proposal Application Dates</vt:lpstr>
      <vt:lpstr>Slide 13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Hope Foundation</dc:title>
  <dc:creator>user</dc:creator>
  <cp:lastModifiedBy>Paulami</cp:lastModifiedBy>
  <cp:revision>50</cp:revision>
  <dcterms:created xsi:type="dcterms:W3CDTF">2015-03-30T05:08:24Z</dcterms:created>
  <dcterms:modified xsi:type="dcterms:W3CDTF">2015-03-31T06:55:15Z</dcterms:modified>
</cp:coreProperties>
</file>